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35999738" cy="51206400"/>
  <p:notesSz cx="6858000" cy="9144000"/>
  <p:defaultTextStyle>
    <a:defPPr>
      <a:defRPr lang="zh-CN"/>
    </a:defPPr>
    <a:lvl1pPr marL="0" algn="l" defTabSz="3404220" rtl="0" eaLnBrk="1" latinLnBrk="0" hangingPunct="1">
      <a:defRPr sz="6701" kern="1200">
        <a:solidFill>
          <a:schemeClr val="tx1"/>
        </a:solidFill>
        <a:latin typeface="+mn-lt"/>
        <a:ea typeface="+mn-ea"/>
        <a:cs typeface="+mn-cs"/>
      </a:defRPr>
    </a:lvl1pPr>
    <a:lvl2pPr marL="1702110" algn="l" defTabSz="3404220" rtl="0" eaLnBrk="1" latinLnBrk="0" hangingPunct="1">
      <a:defRPr sz="6701" kern="1200">
        <a:solidFill>
          <a:schemeClr val="tx1"/>
        </a:solidFill>
        <a:latin typeface="+mn-lt"/>
        <a:ea typeface="+mn-ea"/>
        <a:cs typeface="+mn-cs"/>
      </a:defRPr>
    </a:lvl2pPr>
    <a:lvl3pPr marL="3404220" algn="l" defTabSz="3404220" rtl="0" eaLnBrk="1" latinLnBrk="0" hangingPunct="1">
      <a:defRPr sz="6701" kern="1200">
        <a:solidFill>
          <a:schemeClr val="tx1"/>
        </a:solidFill>
        <a:latin typeface="+mn-lt"/>
        <a:ea typeface="+mn-ea"/>
        <a:cs typeface="+mn-cs"/>
      </a:defRPr>
    </a:lvl3pPr>
    <a:lvl4pPr marL="5106330" algn="l" defTabSz="3404220" rtl="0" eaLnBrk="1" latinLnBrk="0" hangingPunct="1">
      <a:defRPr sz="6701" kern="1200">
        <a:solidFill>
          <a:schemeClr val="tx1"/>
        </a:solidFill>
        <a:latin typeface="+mn-lt"/>
        <a:ea typeface="+mn-ea"/>
        <a:cs typeface="+mn-cs"/>
      </a:defRPr>
    </a:lvl4pPr>
    <a:lvl5pPr marL="6808440" algn="l" defTabSz="3404220" rtl="0" eaLnBrk="1" latinLnBrk="0" hangingPunct="1">
      <a:defRPr sz="6701" kern="1200">
        <a:solidFill>
          <a:schemeClr val="tx1"/>
        </a:solidFill>
        <a:latin typeface="+mn-lt"/>
        <a:ea typeface="+mn-ea"/>
        <a:cs typeface="+mn-cs"/>
      </a:defRPr>
    </a:lvl5pPr>
    <a:lvl6pPr marL="8510549" algn="l" defTabSz="3404220" rtl="0" eaLnBrk="1" latinLnBrk="0" hangingPunct="1">
      <a:defRPr sz="6701" kern="1200">
        <a:solidFill>
          <a:schemeClr val="tx1"/>
        </a:solidFill>
        <a:latin typeface="+mn-lt"/>
        <a:ea typeface="+mn-ea"/>
        <a:cs typeface="+mn-cs"/>
      </a:defRPr>
    </a:lvl6pPr>
    <a:lvl7pPr marL="10212659" algn="l" defTabSz="3404220" rtl="0" eaLnBrk="1" latinLnBrk="0" hangingPunct="1">
      <a:defRPr sz="6701" kern="1200">
        <a:solidFill>
          <a:schemeClr val="tx1"/>
        </a:solidFill>
        <a:latin typeface="+mn-lt"/>
        <a:ea typeface="+mn-ea"/>
        <a:cs typeface="+mn-cs"/>
      </a:defRPr>
    </a:lvl7pPr>
    <a:lvl8pPr marL="11914769" algn="l" defTabSz="3404220" rtl="0" eaLnBrk="1" latinLnBrk="0" hangingPunct="1">
      <a:defRPr sz="6701" kern="1200">
        <a:solidFill>
          <a:schemeClr val="tx1"/>
        </a:solidFill>
        <a:latin typeface="+mn-lt"/>
        <a:ea typeface="+mn-ea"/>
        <a:cs typeface="+mn-cs"/>
      </a:defRPr>
    </a:lvl8pPr>
    <a:lvl9pPr marL="13616879" algn="l" defTabSz="3404220" rtl="0" eaLnBrk="1" latinLnBrk="0" hangingPunct="1">
      <a:defRPr sz="67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13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2" autoAdjust="0"/>
    <p:restoredTop sz="90314" autoAdjust="0"/>
  </p:normalViewPr>
  <p:slideViewPr>
    <p:cSldViewPr snapToGrid="0">
      <p:cViewPr>
        <p:scale>
          <a:sx n="25" d="100"/>
          <a:sy n="25" d="100"/>
        </p:scale>
        <p:origin x="810" y="-846"/>
      </p:cViewPr>
      <p:guideLst>
        <p:guide orient="horz" pos="16128"/>
        <p:guide pos="11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F8FCE-7F25-4782-AA1F-0127F80119A0}" type="datetimeFigureOut">
              <a:rPr lang="en-CA" smtClean="0"/>
              <a:t>13/01/2021</a:t>
            </a:fld>
            <a:endParaRPr lang="en-CA"/>
          </a:p>
        </p:txBody>
      </p:sp>
      <p:sp>
        <p:nvSpPr>
          <p:cNvPr id="4" name="Slide Image Placeholder 3"/>
          <p:cNvSpPr>
            <a:spLocks noGrp="1" noRot="1" noChangeAspect="1"/>
          </p:cNvSpPr>
          <p:nvPr>
            <p:ph type="sldImg" idx="2"/>
          </p:nvPr>
        </p:nvSpPr>
        <p:spPr>
          <a:xfrm>
            <a:off x="2344738" y="1143000"/>
            <a:ext cx="21685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089B5-7256-485D-B097-094E7529AA2D}" type="slidenum">
              <a:rPr lang="en-CA" smtClean="0"/>
              <a:t>‹#›</a:t>
            </a:fld>
            <a:endParaRPr lang="en-CA"/>
          </a:p>
        </p:txBody>
      </p:sp>
    </p:spTree>
    <p:extLst>
      <p:ext uri="{BB962C8B-B14F-4D97-AF65-F5344CB8AC3E}">
        <p14:creationId xmlns:p14="http://schemas.microsoft.com/office/powerpoint/2010/main" val="8031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4738" y="1143000"/>
            <a:ext cx="2168525"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6089B5-7256-485D-B097-094E7529AA2D}" type="slidenum">
              <a:rPr lang="en-CA" smtClean="0"/>
              <a:t>1</a:t>
            </a:fld>
            <a:endParaRPr lang="en-CA"/>
          </a:p>
        </p:txBody>
      </p:sp>
    </p:spTree>
    <p:extLst>
      <p:ext uri="{BB962C8B-B14F-4D97-AF65-F5344CB8AC3E}">
        <p14:creationId xmlns:p14="http://schemas.microsoft.com/office/powerpoint/2010/main" val="26502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8380311"/>
            <a:ext cx="30599777" cy="17827413"/>
          </a:xfrm>
        </p:spPr>
        <p:txBody>
          <a:bodyPr anchor="b"/>
          <a:lstStyle>
            <a:lvl1pPr algn="ctr">
              <a:defRPr sz="23622"/>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499967" y="26895217"/>
            <a:ext cx="26999804" cy="12363023"/>
          </a:xfrm>
        </p:spPr>
        <p:txBody>
          <a:bodyPr/>
          <a:lstStyle>
            <a:lvl1pPr marL="0" indent="0" algn="ctr">
              <a:buNone/>
              <a:defRPr sz="9449"/>
            </a:lvl1pPr>
            <a:lvl2pPr marL="1799996" indent="0" algn="ctr">
              <a:buNone/>
              <a:defRPr sz="7874"/>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53417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44374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2726267"/>
            <a:ext cx="7762444" cy="4339505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474984" y="2726267"/>
            <a:ext cx="22837334" cy="4339505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152052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9588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12766055"/>
            <a:ext cx="31049774" cy="21300436"/>
          </a:xfrm>
        </p:spPr>
        <p:txBody>
          <a:bodyPr anchor="b"/>
          <a:lstStyle>
            <a:lvl1pPr>
              <a:defRPr sz="23622"/>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56234" y="34268002"/>
            <a:ext cx="31049774" cy="11201396"/>
          </a:xfrm>
        </p:spPr>
        <p:txBody>
          <a:bodyPr/>
          <a:lstStyle>
            <a:lvl1pPr marL="0" indent="0">
              <a:buNone/>
              <a:defRPr sz="9449">
                <a:solidFill>
                  <a:schemeClr val="tx1"/>
                </a:solidFill>
              </a:defRPr>
            </a:lvl1pPr>
            <a:lvl2pPr marL="1799996" indent="0">
              <a:buNone/>
              <a:defRPr sz="7874">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347445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474982" y="13631334"/>
            <a:ext cx="15299889" cy="324899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8224867" y="13631334"/>
            <a:ext cx="15299889" cy="324899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66512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2726278"/>
            <a:ext cx="31049774" cy="989753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79675" y="12552684"/>
            <a:ext cx="15229574" cy="615187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smtClean="0"/>
              <a:t>单击此处编辑母版文本样式</a:t>
            </a:r>
          </a:p>
        </p:txBody>
      </p:sp>
      <p:sp>
        <p:nvSpPr>
          <p:cNvPr id="4" name="Content Placeholder 3"/>
          <p:cNvSpPr>
            <a:spLocks noGrp="1"/>
          </p:cNvSpPr>
          <p:nvPr>
            <p:ph sz="half" idx="2"/>
          </p:nvPr>
        </p:nvSpPr>
        <p:spPr>
          <a:xfrm>
            <a:off x="2479675" y="18704560"/>
            <a:ext cx="15229574" cy="27511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8224869" y="12552684"/>
            <a:ext cx="15304578" cy="6151876"/>
          </a:xfrm>
        </p:spPr>
        <p:txBody>
          <a:bodyPr anchor="b"/>
          <a:lstStyle>
            <a:lvl1pPr marL="0" indent="0">
              <a:buNone/>
              <a:defRPr sz="9449" b="1"/>
            </a:lvl1pPr>
            <a:lvl2pPr marL="1799996" indent="0">
              <a:buNone/>
              <a:defRPr sz="7874"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zh-CN" altLang="en-US" smtClean="0"/>
              <a:t>单击此处编辑母版文本样式</a:t>
            </a:r>
          </a:p>
        </p:txBody>
      </p:sp>
      <p:sp>
        <p:nvSpPr>
          <p:cNvPr id="6" name="Content Placeholder 5"/>
          <p:cNvSpPr>
            <a:spLocks noGrp="1"/>
          </p:cNvSpPr>
          <p:nvPr>
            <p:ph sz="quarter" idx="4"/>
          </p:nvPr>
        </p:nvSpPr>
        <p:spPr>
          <a:xfrm>
            <a:off x="18224869" y="18704560"/>
            <a:ext cx="15304578" cy="275115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69181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307445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731727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3413760"/>
            <a:ext cx="11610853" cy="11948160"/>
          </a:xfrm>
        </p:spPr>
        <p:txBody>
          <a:bodyPr anchor="b"/>
          <a:lstStyle>
            <a:lvl1pPr>
              <a:defRPr sz="12598"/>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5304578" y="7372785"/>
            <a:ext cx="18224867" cy="36389733"/>
          </a:xfrm>
        </p:spPr>
        <p:txBody>
          <a:bodyPr/>
          <a:lstStyle>
            <a:lvl1pPr>
              <a:defRPr sz="12598"/>
            </a:lvl1pPr>
            <a:lvl2pPr>
              <a:defRPr sz="11024"/>
            </a:lvl2pPr>
            <a:lvl3pPr>
              <a:defRPr sz="9449"/>
            </a:lvl3pPr>
            <a:lvl4pPr>
              <a:defRPr sz="7874"/>
            </a:lvl4pPr>
            <a:lvl5pPr>
              <a:defRPr sz="7874"/>
            </a:lvl5pPr>
            <a:lvl6pPr>
              <a:defRPr sz="7874"/>
            </a:lvl6pPr>
            <a:lvl7pPr>
              <a:defRPr sz="7874"/>
            </a:lvl7pPr>
            <a:lvl8pPr>
              <a:defRPr sz="7874"/>
            </a:lvl8pPr>
            <a:lvl9pPr>
              <a:defRPr sz="78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479671" y="15361920"/>
            <a:ext cx="11610853" cy="28459857"/>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78928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3413760"/>
            <a:ext cx="11610853" cy="11948160"/>
          </a:xfrm>
        </p:spPr>
        <p:txBody>
          <a:bodyPr anchor="b"/>
          <a:lstStyle>
            <a:lvl1pPr>
              <a:defRPr sz="12598"/>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304578" y="7372785"/>
            <a:ext cx="18224867" cy="36389733"/>
          </a:xfrm>
        </p:spPr>
        <p:txBody>
          <a:bodyPr anchor="t"/>
          <a:lstStyle>
            <a:lvl1pPr marL="0" indent="0">
              <a:buNone/>
              <a:defRPr sz="12598"/>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479671" y="15361920"/>
            <a:ext cx="11610853" cy="28459857"/>
          </a:xfrm>
        </p:spPr>
        <p:txBody>
          <a:bodyPr/>
          <a:lstStyle>
            <a:lvl1pPr marL="0" indent="0">
              <a:buNone/>
              <a:defRPr sz="6299"/>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F795C7-05E2-4CA5-AF09-BF3FCFFC1E78}" type="datetimeFigureOut">
              <a:rPr lang="zh-CN" altLang="en-US" smtClean="0"/>
              <a:pPr/>
              <a:t>2021/1/13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7166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2726278"/>
            <a:ext cx="31049774" cy="989753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474982" y="13631334"/>
            <a:ext cx="31049774" cy="3248999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474982" y="47460758"/>
            <a:ext cx="8099941" cy="2726267"/>
          </a:xfrm>
          <a:prstGeom prst="rect">
            <a:avLst/>
          </a:prstGeom>
        </p:spPr>
        <p:txBody>
          <a:bodyPr vert="horz" lIns="91440" tIns="45720" rIns="91440" bIns="45720" rtlCol="0" anchor="ctr"/>
          <a:lstStyle>
            <a:lvl1pPr algn="l">
              <a:defRPr sz="4724">
                <a:solidFill>
                  <a:schemeClr val="tx1">
                    <a:tint val="75000"/>
                  </a:schemeClr>
                </a:solidFill>
              </a:defRPr>
            </a:lvl1pPr>
          </a:lstStyle>
          <a:p>
            <a:fld id="{DDF795C7-05E2-4CA5-AF09-BF3FCFFC1E78}" type="datetimeFigureOut">
              <a:rPr lang="zh-CN" altLang="en-US" smtClean="0"/>
              <a:pPr/>
              <a:t>2021/1/13 Wednesday</a:t>
            </a:fld>
            <a:endParaRPr lang="zh-CN" altLang="en-US"/>
          </a:p>
        </p:txBody>
      </p:sp>
      <p:sp>
        <p:nvSpPr>
          <p:cNvPr id="5" name="Footer Placeholder 4"/>
          <p:cNvSpPr>
            <a:spLocks noGrp="1"/>
          </p:cNvSpPr>
          <p:nvPr>
            <p:ph type="ftr" sz="quarter" idx="3"/>
          </p:nvPr>
        </p:nvSpPr>
        <p:spPr>
          <a:xfrm>
            <a:off x="11924913" y="47460758"/>
            <a:ext cx="12149912" cy="2726267"/>
          </a:xfrm>
          <a:prstGeom prst="rect">
            <a:avLst/>
          </a:prstGeom>
        </p:spPr>
        <p:txBody>
          <a:bodyPr vert="horz" lIns="91440" tIns="45720" rIns="91440" bIns="45720" rtlCol="0" anchor="ctr"/>
          <a:lstStyle>
            <a:lvl1pPr algn="ctr">
              <a:defRPr sz="4724">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5424815" y="47460758"/>
            <a:ext cx="8099941" cy="2726267"/>
          </a:xfrm>
          <a:prstGeom prst="rect">
            <a:avLst/>
          </a:prstGeom>
        </p:spPr>
        <p:txBody>
          <a:bodyPr vert="horz" lIns="91440" tIns="45720" rIns="91440" bIns="45720" rtlCol="0" anchor="ctr"/>
          <a:lstStyle>
            <a:lvl1pPr algn="r">
              <a:defRPr sz="4724">
                <a:solidFill>
                  <a:schemeClr val="tx1">
                    <a:tint val="75000"/>
                  </a:schemeClr>
                </a:solidFill>
              </a:defRPr>
            </a:lvl1pPr>
          </a:lstStyle>
          <a:p>
            <a:fld id="{37335B12-13B3-46EF-A63D-718050B7AD02}" type="slidenum">
              <a:rPr lang="zh-CN" altLang="en-US" smtClean="0"/>
              <a:pPr/>
              <a:t>‹#›</a:t>
            </a:fld>
            <a:endParaRPr lang="zh-CN" altLang="en-US"/>
          </a:p>
        </p:txBody>
      </p:sp>
    </p:spTree>
    <p:extLst>
      <p:ext uri="{BB962C8B-B14F-4D97-AF65-F5344CB8AC3E}">
        <p14:creationId xmlns:p14="http://schemas.microsoft.com/office/powerpoint/2010/main" val="2660601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599993" rtl="0" eaLnBrk="1" latinLnBrk="0" hangingPunct="1">
        <a:lnSpc>
          <a:spcPct val="90000"/>
        </a:lnSpc>
        <a:spcBef>
          <a:spcPct val="0"/>
        </a:spcBef>
        <a:buNone/>
        <a:defRPr sz="17323" kern="1200">
          <a:solidFill>
            <a:schemeClr val="tx1"/>
          </a:solidFill>
          <a:latin typeface="+mj-lt"/>
          <a:ea typeface="+mj-ea"/>
          <a:cs typeface="+mj-cs"/>
        </a:defRPr>
      </a:lvl1pPr>
    </p:titleStyle>
    <p:bodyStyle>
      <a:lvl1pPr marL="899998" indent="-899998" algn="l" defTabSz="3599993" rtl="0" eaLnBrk="1" latinLnBrk="0" hangingPunct="1">
        <a:lnSpc>
          <a:spcPct val="90000"/>
        </a:lnSpc>
        <a:spcBef>
          <a:spcPts val="3937"/>
        </a:spcBef>
        <a:buFont typeface="Arial" panose="020B0604020202020204" pitchFamily="34" charset="0"/>
        <a:buChar char="•"/>
        <a:defRPr sz="11024" kern="1200">
          <a:solidFill>
            <a:schemeClr val="tx1"/>
          </a:solidFill>
          <a:latin typeface="+mn-lt"/>
          <a:ea typeface="+mn-ea"/>
          <a:cs typeface="+mn-cs"/>
        </a:defRPr>
      </a:lvl1pPr>
      <a:lvl2pPr marL="2699995" indent="-899998" algn="l" defTabSz="3599993" rtl="0" eaLnBrk="1" latinLnBrk="0" hangingPunct="1">
        <a:lnSpc>
          <a:spcPct val="90000"/>
        </a:lnSpc>
        <a:spcBef>
          <a:spcPts val="1968"/>
        </a:spcBef>
        <a:buFont typeface="Arial" panose="020B0604020202020204" pitchFamily="34" charset="0"/>
        <a:buChar char="•"/>
        <a:defRPr sz="9449" kern="1200">
          <a:solidFill>
            <a:schemeClr val="tx1"/>
          </a:solidFill>
          <a:latin typeface="+mn-lt"/>
          <a:ea typeface="+mn-ea"/>
          <a:cs typeface="+mn-cs"/>
        </a:defRPr>
      </a:lvl2pPr>
      <a:lvl3pPr marL="4499991" indent="-899998" algn="l" defTabSz="3599993" rtl="0" eaLnBrk="1" latinLnBrk="0" hangingPunct="1">
        <a:lnSpc>
          <a:spcPct val="90000"/>
        </a:lnSpc>
        <a:spcBef>
          <a:spcPts val="1968"/>
        </a:spcBef>
        <a:buFont typeface="Arial" panose="020B0604020202020204" pitchFamily="34" charset="0"/>
        <a:buChar char="•"/>
        <a:defRPr sz="7874" kern="1200">
          <a:solidFill>
            <a:schemeClr val="tx1"/>
          </a:solidFill>
          <a:latin typeface="+mn-lt"/>
          <a:ea typeface="+mn-ea"/>
          <a:cs typeface="+mn-cs"/>
        </a:defRPr>
      </a:lvl3pPr>
      <a:lvl4pPr marL="629998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4pPr>
      <a:lvl5pPr marL="8099984"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5pPr>
      <a:lvl6pPr marL="9899980"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6pPr>
      <a:lvl7pPr marL="11699977"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7pPr>
      <a:lvl8pPr marL="13499973"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8pPr>
      <a:lvl9pPr marL="15299969" indent="-899998" algn="l" defTabSz="3599993" rtl="0" eaLnBrk="1" latinLnBrk="0" hangingPunct="1">
        <a:lnSpc>
          <a:spcPct val="90000"/>
        </a:lnSpc>
        <a:spcBef>
          <a:spcPts val="1968"/>
        </a:spcBef>
        <a:buFont typeface="Arial" panose="020B0604020202020204" pitchFamily="34" charset="0"/>
        <a:buChar char="•"/>
        <a:defRPr sz="7087" kern="120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20773" y="8409635"/>
            <a:ext cx="24666901" cy="2308324"/>
          </a:xfrm>
          <a:prstGeom prst="rect">
            <a:avLst/>
          </a:prstGeom>
          <a:noFill/>
        </p:spPr>
        <p:txBody>
          <a:bodyPr wrap="square" rtlCol="0">
            <a:spAutoFit/>
          </a:bodyPr>
          <a:lstStyle/>
          <a:p>
            <a:pPr algn="ctr"/>
            <a:r>
              <a:rPr lang="en-US" altLang="zh-CN" sz="7200" b="1" dirty="0">
                <a:latin typeface="Times New Roman" panose="02020603050405020304" pitchFamily="18" charset="0"/>
                <a:cs typeface="Times New Roman" panose="02020603050405020304" pitchFamily="18" charset="0"/>
              </a:rPr>
              <a:t>Study on coupled dynamic analysis of Semi-Submersible’s mooring system in South China Sea</a:t>
            </a:r>
            <a:endParaRPr lang="zh-CN" altLang="zh-CN" sz="7200" b="1" dirty="0">
              <a:latin typeface="Times New Roman" panose="02020603050405020304" pitchFamily="18" charset="0"/>
              <a:cs typeface="Times New Roman" panose="02020603050405020304" pitchFamily="18" charset="0"/>
            </a:endParaRPr>
          </a:p>
        </p:txBody>
      </p:sp>
      <p:sp>
        <p:nvSpPr>
          <p:cNvPr id="8" name="TextBox 16"/>
          <p:cNvSpPr txBox="1"/>
          <p:nvPr/>
        </p:nvSpPr>
        <p:spPr>
          <a:xfrm>
            <a:off x="0" y="18354647"/>
            <a:ext cx="16668816" cy="6247864"/>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r>
              <a:rPr lang="en-US" altLang="zh-CN" sz="4000" dirty="0">
                <a:latin typeface="Times New Roman" panose="02020603050405020304" pitchFamily="18" charset="0"/>
                <a:cs typeface="Times New Roman" panose="02020603050405020304" pitchFamily="18" charset="0"/>
              </a:rPr>
              <a:t>The far-flung ocean has abundant resource and the exploitation area of ocean oil and gas is developing from offshore to deep-water and ultra-deep-water following the increase demand for oil and gas resource. Therefore, one of the floating structures for deep-water exploitation is Semi-submersible. The compute of mooring lines’ coupled dynamic analysis by using the 3-D potential theory, API of wind and JONSWAP of wave. The result indicate that the </a:t>
            </a:r>
            <a:r>
              <a:rPr lang="en-US" altLang="zh-CN" sz="4000" dirty="0" err="1">
                <a:latin typeface="Times New Roman" panose="02020603050405020304" pitchFamily="18" charset="0"/>
                <a:cs typeface="Times New Roman" panose="02020603050405020304" pitchFamily="18" charset="0"/>
              </a:rPr>
              <a:t>skewness</a:t>
            </a:r>
            <a:r>
              <a:rPr lang="en-US" altLang="zh-CN" sz="4000" dirty="0">
                <a:latin typeface="Times New Roman" panose="02020603050405020304" pitchFamily="18" charset="0"/>
                <a:cs typeface="Times New Roman" panose="02020603050405020304" pitchFamily="18" charset="0"/>
              </a:rPr>
              <a:t> coefficient and standard deviation of the mooring lines are symmetric in the N direction, so the tension on the mooring lines are relatively small, and the amplitude of the semi-submersible platform with multi-point mooring is relatively small, too.</a:t>
            </a:r>
            <a:endParaRPr lang="zh-CN" altLang="zh-CN" sz="4000" dirty="0">
              <a:latin typeface="Times New Roman" panose="02020603050405020304" pitchFamily="18" charset="0"/>
              <a:cs typeface="Times New Roman" panose="02020603050405020304" pitchFamily="18" charset="0"/>
            </a:endParaRPr>
          </a:p>
        </p:txBody>
      </p:sp>
      <p:sp>
        <p:nvSpPr>
          <p:cNvPr id="6" name="矩形 5"/>
          <p:cNvSpPr/>
          <p:nvPr/>
        </p:nvSpPr>
        <p:spPr>
          <a:xfrm>
            <a:off x="419592" y="15600772"/>
            <a:ext cx="4514377" cy="1601849"/>
          </a:xfrm>
          <a:prstGeom prst="rect">
            <a:avLst/>
          </a:prstGeom>
        </p:spPr>
        <p:txBody>
          <a:bodyPr wrap="none">
            <a:spAutoFit/>
          </a:bodyPr>
          <a:lstStyle/>
          <a:p>
            <a:r>
              <a:rPr lang="en-US" altLang="zh-CN" sz="9809" b="1" i="1" dirty="0">
                <a:latin typeface="Times New Roman" panose="02020603050405020304" pitchFamily="18" charset="0"/>
                <a:cs typeface="Times New Roman" panose="02020603050405020304" pitchFamily="18" charset="0"/>
              </a:rPr>
              <a:t>Abstract</a:t>
            </a:r>
            <a:endParaRPr lang="zh-CN" altLang="en-US" sz="9809" b="1" i="1" dirty="0">
              <a:latin typeface="Times New Roman" panose="02020603050405020304" pitchFamily="18" charset="0"/>
              <a:cs typeface="Times New Roman" panose="02020603050405020304" pitchFamily="18" charset="0"/>
            </a:endParaRPr>
          </a:p>
        </p:txBody>
      </p:sp>
      <p:cxnSp>
        <p:nvCxnSpPr>
          <p:cNvPr id="10" name="直接连接符 9"/>
          <p:cNvCxnSpPr/>
          <p:nvPr/>
        </p:nvCxnSpPr>
        <p:spPr>
          <a:xfrm flipV="1">
            <a:off x="33117" y="24669116"/>
            <a:ext cx="16659752" cy="40824"/>
          </a:xfrm>
          <a:prstGeom prst="line">
            <a:avLst/>
          </a:prstGeom>
          <a:ln w="2540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983" y="25003264"/>
            <a:ext cx="2372701" cy="1601849"/>
          </a:xfrm>
          <a:prstGeom prst="rect">
            <a:avLst/>
          </a:prstGeom>
        </p:spPr>
        <p:txBody>
          <a:bodyPr wrap="none">
            <a:spAutoFit/>
          </a:bodyPr>
          <a:lstStyle/>
          <a:p>
            <a:r>
              <a:rPr lang="en-US" altLang="zh-CN" sz="9809" b="1" i="1" dirty="0">
                <a:latin typeface="Times New Roman" panose="02020603050405020304" pitchFamily="18" charset="0"/>
                <a:cs typeface="Times New Roman" panose="02020603050405020304" pitchFamily="18" charset="0"/>
              </a:rPr>
              <a:t>Text</a:t>
            </a:r>
            <a:endParaRPr lang="zh-CN" altLang="en-US" sz="9809" b="1" i="1" dirty="0">
              <a:latin typeface="Times New Roman" panose="02020603050405020304" pitchFamily="18" charset="0"/>
              <a:cs typeface="Times New Roman" panose="02020603050405020304" pitchFamily="18" charset="0"/>
            </a:endParaRPr>
          </a:p>
        </p:txBody>
      </p:sp>
      <p:sp>
        <p:nvSpPr>
          <p:cNvPr id="11" name="TextBox 16"/>
          <p:cNvSpPr txBox="1"/>
          <p:nvPr/>
        </p:nvSpPr>
        <p:spPr>
          <a:xfrm>
            <a:off x="38100" y="17202621"/>
            <a:ext cx="16656119" cy="111120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defPPr>
              <a:defRPr lang="zh-CN"/>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endParaRPr lang="en-US" altLang="zh-CN" sz="6621" dirty="0">
              <a:latin typeface="Times New Roman" panose="02020603050405020304" pitchFamily="18" charset="0"/>
              <a:cs typeface="Times New Roman" panose="02020603050405020304" pitchFamily="18" charset="0"/>
            </a:endParaRPr>
          </a:p>
        </p:txBody>
      </p:sp>
      <p:sp>
        <p:nvSpPr>
          <p:cNvPr id="20" name="矩形 19"/>
          <p:cNvSpPr/>
          <p:nvPr/>
        </p:nvSpPr>
        <p:spPr>
          <a:xfrm>
            <a:off x="18356624" y="27107495"/>
            <a:ext cx="17643114" cy="22867799"/>
          </a:xfrm>
          <a:prstGeom prst="rect">
            <a:avLst/>
          </a:prstGeom>
        </p:spPr>
        <p:txBody>
          <a:bodyPr wrap="square">
            <a:spAutoFit/>
          </a:bodyPr>
          <a:lstStyle/>
          <a:p>
            <a:pPr algn="just"/>
            <a:r>
              <a:rPr lang="x-none" altLang="zh-CN" sz="4000" dirty="0">
                <a:latin typeface="Times New Roman" panose="02020603050405020304" pitchFamily="18" charset="0"/>
                <a:cs typeface="Times New Roman" panose="02020603050405020304" pitchFamily="18" charset="0"/>
              </a:rPr>
              <a:t>In this section, we will give the calculation of the mooring system of Semi-submersible in South China Sea. The stress distribution of 8 mooring lines at fairlead under high-frequency and low-frequency load are as Fig. 5.</a:t>
            </a:r>
            <a:endParaRPr lang="zh-CN" altLang="zh-CN" sz="4000" dirty="0">
              <a:latin typeface="Times New Roman" panose="02020603050405020304" pitchFamily="18" charset="0"/>
              <a:cs typeface="Times New Roman" panose="02020603050405020304" pitchFamily="18" charset="0"/>
            </a:endParaRPr>
          </a:p>
          <a:p>
            <a:pPr algn="just"/>
            <a:r>
              <a:rPr lang="x-none" altLang="zh-CN" sz="4000" dirty="0">
                <a:latin typeface="Times New Roman" panose="02020603050405020304" pitchFamily="18" charset="0"/>
                <a:cs typeface="Times New Roman" panose="02020603050405020304" pitchFamily="18" charset="0"/>
              </a:rPr>
              <a:t>The load received by the four groups of mooring lines is almost equal with wind/wave/current load of Semi-submersible platform, that is to say, the load received by the four groups of mooring lines is uniformly distributed under the condition of following wave. However, No. 2 mooring line in the first group and No. 4 mooring line in the second group reached the maximum value at period 847s, while the other two mooring lines in the same group reached the maximum value at period 5089s. The mooring lines of the third group and the fourth group reached the maximum value at period 5084S and the minimum value at period 5089s.</a:t>
            </a:r>
            <a:endParaRPr lang="zh-CN" altLang="zh-CN" sz="4000" dirty="0">
              <a:latin typeface="Times New Roman" panose="02020603050405020304" pitchFamily="18" charset="0"/>
              <a:cs typeface="Times New Roman" panose="02020603050405020304" pitchFamily="18" charset="0"/>
            </a:endParaRPr>
          </a:p>
          <a:p>
            <a:pPr algn="just"/>
            <a:r>
              <a:rPr lang="en-US" altLang="zh-CN" sz="4000" dirty="0">
                <a:latin typeface="Times New Roman" panose="02020603050405020304" pitchFamily="18" charset="0"/>
                <a:cs typeface="Times New Roman" panose="02020603050405020304" pitchFamily="18" charset="0"/>
              </a:rPr>
              <a:t>The figure above shows the motion response and stress of the main modes of a Semi-submersible platform operating at a depth of 1500m. The stress at the fairlead is selected. It can be seen that the motion response of the Semi-submersible platform is relatively obvious when facing waves. Then Fig. 6 shows us the analyze by mathematical statistics.</a:t>
            </a:r>
            <a:endParaRPr lang="zh-CN" altLang="zh-CN" sz="4000" dirty="0">
              <a:latin typeface="Times New Roman" panose="02020603050405020304" pitchFamily="18" charset="0"/>
              <a:cs typeface="Times New Roman" panose="02020603050405020304" pitchFamily="18" charset="0"/>
            </a:endParaRPr>
          </a:p>
          <a:p>
            <a:pPr algn="just"/>
            <a:r>
              <a:rPr lang="en-US" altLang="zh-CN" sz="4000" dirty="0">
                <a:latin typeface="Times New Roman" panose="02020603050405020304" pitchFamily="18" charset="0"/>
                <a:cs typeface="Times New Roman" panose="02020603050405020304" pitchFamily="18" charset="0"/>
              </a:rPr>
              <a:t>It can be seen clearly from Fig. 6 that the mean of 8 mooring lines are consistent surprisingly, the average value is 6921 KN. From the </a:t>
            </a:r>
            <a:r>
              <a:rPr lang="en-US" altLang="zh-CN" sz="4000" dirty="0" err="1">
                <a:latin typeface="Times New Roman" panose="02020603050405020304" pitchFamily="18" charset="0"/>
                <a:cs typeface="Times New Roman" panose="02020603050405020304" pitchFamily="18" charset="0"/>
              </a:rPr>
              <a:t>skewness</a:t>
            </a:r>
            <a:r>
              <a:rPr lang="en-US" altLang="zh-CN" sz="4000" dirty="0">
                <a:latin typeface="Times New Roman" panose="02020603050405020304" pitchFamily="18" charset="0"/>
                <a:cs typeface="Times New Roman" panose="02020603050405020304" pitchFamily="18" charset="0"/>
              </a:rPr>
              <a:t> coefficient the line 1 and the line 3, line 2 and line 4, line 5 and line 8, line 6 and line 7 are equal, because they are symmetric in the N direction. </a:t>
            </a:r>
            <a:endParaRPr lang="zh-CN" altLang="zh-CN" sz="4000" dirty="0">
              <a:latin typeface="Times New Roman" panose="02020603050405020304" pitchFamily="18" charset="0"/>
              <a:cs typeface="Times New Roman" panose="02020603050405020304" pitchFamily="18" charset="0"/>
            </a:endParaRPr>
          </a:p>
          <a:p>
            <a:pPr algn="just"/>
            <a:r>
              <a:rPr lang="en-US" altLang="zh-CN" sz="4000" dirty="0">
                <a:latin typeface="Times New Roman" panose="02020603050405020304" pitchFamily="18" charset="0"/>
                <a:cs typeface="Times New Roman" panose="02020603050405020304" pitchFamily="18" charset="0"/>
              </a:rPr>
              <a:t>The standard deviations are great difference, while the mean are consistent. It can be seen that the maximum of standard deviations are line 6 and line 7, numerical value reach 46.987, it means the curve fluctuates greatly, the amplitude of fluctuation differs between the maximum and the minimum reach 5.5%. </a:t>
            </a:r>
            <a:endParaRPr lang="zh-CN" altLang="zh-CN" sz="4000" dirty="0">
              <a:latin typeface="Times New Roman" panose="02020603050405020304" pitchFamily="18" charset="0"/>
              <a:cs typeface="Times New Roman" panose="02020603050405020304" pitchFamily="18" charset="0"/>
            </a:endParaRPr>
          </a:p>
          <a:p>
            <a:pPr algn="just"/>
            <a:r>
              <a:rPr lang="en-US" altLang="zh-CN" sz="4000" dirty="0">
                <a:latin typeface="Times New Roman" panose="02020603050405020304" pitchFamily="18" charset="0"/>
                <a:cs typeface="Times New Roman" panose="02020603050405020304" pitchFamily="18" charset="0"/>
              </a:rPr>
              <a:t>In terms of standard deviation the grouping trend of 8 mooring lines is still symmetric in the N direction. There are similar trends between line 1 and line 3, line 2 and line 4, line 5 and line 8, line 6 and line7. </a:t>
            </a:r>
            <a:endParaRPr lang="zh-CN" altLang="zh-CN" sz="4000" dirty="0">
              <a:latin typeface="Times New Roman" panose="02020603050405020304" pitchFamily="18" charset="0"/>
              <a:cs typeface="Times New Roman" panose="02020603050405020304" pitchFamily="18" charset="0"/>
            </a:endParaRPr>
          </a:p>
          <a:p>
            <a:pPr algn="just"/>
            <a:endParaRPr lang="en-US" altLang="zh-CN" sz="4000" dirty="0" smtClean="0">
              <a:latin typeface="Times New Roman" panose="02020603050405020304" pitchFamily="18" charset="0"/>
              <a:cs typeface="Times New Roman" panose="02020603050405020304" pitchFamily="18" charset="0"/>
            </a:endParaRPr>
          </a:p>
          <a:p>
            <a:pPr algn="just"/>
            <a:r>
              <a:rPr lang="zh-CN" altLang="en-US" sz="4000" dirty="0" smtClean="0">
                <a:latin typeface="Times New Roman" panose="02020603050405020304" pitchFamily="18" charset="0"/>
                <a:cs typeface="Times New Roman" panose="02020603050405020304" pitchFamily="18" charset="0"/>
              </a:rPr>
              <a:t>CONCLUSION</a:t>
            </a:r>
            <a:endParaRPr lang="zh-CN" altLang="en-US" sz="4000" dirty="0">
              <a:latin typeface="Times New Roman" panose="02020603050405020304" pitchFamily="18" charset="0"/>
              <a:cs typeface="Times New Roman" panose="02020603050405020304" pitchFamily="18" charset="0"/>
            </a:endParaRPr>
          </a:p>
          <a:p>
            <a:pPr algn="just"/>
            <a:r>
              <a:rPr lang="en-US" altLang="zh-CN" sz="4000" dirty="0">
                <a:latin typeface="Times New Roman" panose="02020603050405020304" pitchFamily="18" charset="0"/>
                <a:cs typeface="Times New Roman" panose="02020603050405020304" pitchFamily="18" charset="0"/>
              </a:rPr>
              <a:t>The tension on the mooring lines are relatively small, because of multi-point mooring semi-submersible platform’s mooring lines share the buoyancy force, wave force and second-order wave slow drift force of the semi-submersible platform. It can quickly recover to the stable state, when the semi-submersible platform encounters large displacement or heavy load, which increases the stability of the platform working under harsh environment. The amplitude of the semi-submersible platform with multi-point mooring is relatively small, which is more conducive to its drilling work.</a:t>
            </a:r>
            <a:endParaRPr lang="zh-CN" altLang="zh-CN" sz="40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1186350" y="11076457"/>
            <a:ext cx="9445345" cy="4524315"/>
          </a:xfrm>
          <a:prstGeom prst="rect">
            <a:avLst/>
          </a:prstGeom>
          <a:noFill/>
        </p:spPr>
        <p:txBody>
          <a:bodyPr wrap="square" rtlCol="0">
            <a:spAutoFit/>
          </a:bodyPr>
          <a:lstStyle/>
          <a:p>
            <a:pPr algn="ctr"/>
            <a:r>
              <a:rPr lang="en-US" altLang="zh-CN" sz="4800" b="1" dirty="0">
                <a:latin typeface="Times New Roman" panose="02020603050405020304" pitchFamily="18" charset="0"/>
                <a:cs typeface="Times New Roman" panose="02020603050405020304" pitchFamily="18" charset="0"/>
              </a:rPr>
              <a:t>Ting </a:t>
            </a:r>
            <a:r>
              <a:rPr lang="en-US" altLang="zh-CN" sz="4800" b="1" dirty="0" err="1">
                <a:latin typeface="Times New Roman" panose="02020603050405020304" pitchFamily="18" charset="0"/>
                <a:cs typeface="Times New Roman" panose="02020603050405020304" pitchFamily="18" charset="0"/>
              </a:rPr>
              <a:t>Guo</a:t>
            </a:r>
            <a:endParaRPr lang="zh-CN" altLang="zh-CN" sz="4800" b="1"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College of Mechanical and Electrical Engineering</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Heilongjiang Institute of Technology</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Harbin, China</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gt_hljit@foxmail.com</a:t>
            </a:r>
            <a:endParaRPr lang="zh-CN" altLang="zh-CN" sz="4800" dirty="0">
              <a:latin typeface="Times New Roman" panose="02020603050405020304" pitchFamily="18" charset="0"/>
              <a:cs typeface="Times New Roman" panose="02020603050405020304" pitchFamily="18" charset="0"/>
            </a:endParaRPr>
          </a:p>
        </p:txBody>
      </p:sp>
      <p:sp>
        <p:nvSpPr>
          <p:cNvPr id="23" name="矩形 22"/>
          <p:cNvSpPr/>
          <p:nvPr/>
        </p:nvSpPr>
        <p:spPr>
          <a:xfrm>
            <a:off x="-4983" y="26744880"/>
            <a:ext cx="16668815" cy="15481161"/>
          </a:xfrm>
          <a:prstGeom prst="rect">
            <a:avLst/>
          </a:prstGeom>
        </p:spPr>
        <p:txBody>
          <a:bodyPr wrap="square">
            <a:spAutoFit/>
          </a:bodyPr>
          <a:lstStyle/>
          <a:p>
            <a:pPr algn="just"/>
            <a:r>
              <a:rPr lang="x-none" altLang="zh-CN" sz="4000" dirty="0" smtClean="0">
                <a:latin typeface="Times New Roman" panose="02020603050405020304" pitchFamily="18" charset="0"/>
                <a:cs typeface="Times New Roman" panose="02020603050405020304" pitchFamily="18" charset="0"/>
              </a:rPr>
              <a:t>Since </a:t>
            </a:r>
            <a:r>
              <a:rPr lang="x-none" altLang="zh-CN" sz="4000" dirty="0">
                <a:latin typeface="Times New Roman" panose="02020603050405020304" pitchFamily="18" charset="0"/>
                <a:cs typeface="Times New Roman" panose="02020603050405020304" pitchFamily="18" charset="0"/>
              </a:rPr>
              <a:t>the world's first SEMI was born in 1961, the SEMI has gone through six stages of development[1-2], with operating depth form 90~180 m to over 3000 m. At present, due to the complicated conditions of ocean sea state, the hydrodynamic and mooring system performance analysis of SEMI with wind/wave/flow is the most important issue. MA et al.[3] calculate the floating platform’s coupling dynamics response based on the asynchronous coupling algorithm. Feng[4] et al. use Orcaflex software to calculate the tension response of a power generation platform based on the principle of coupled time-domain dynamic analysis. Fan[5] et al. study on the influence of three kinds of connecting constraints between the platform and mooring system. The time-domain mothed is used to solve the motion response between platform and mooring system by Kim[6]. Yang[7] et al. to solve the mooring system dynamic equation by time-domain. </a:t>
            </a:r>
            <a:endParaRPr lang="zh-CN" altLang="zh-CN" sz="4000" dirty="0">
              <a:latin typeface="Times New Roman" panose="02020603050405020304" pitchFamily="18" charset="0"/>
              <a:cs typeface="Times New Roman" panose="02020603050405020304" pitchFamily="18" charset="0"/>
            </a:endParaRPr>
          </a:p>
          <a:p>
            <a:pPr algn="just"/>
            <a:r>
              <a:rPr lang="x-none" altLang="zh-CN" sz="4000" dirty="0">
                <a:latin typeface="Times New Roman" panose="02020603050405020304" pitchFamily="18" charset="0"/>
                <a:cs typeface="Times New Roman" panose="02020603050405020304" pitchFamily="18" charset="0"/>
              </a:rPr>
              <a:t>Patran software developed by BV Classification Society was used for modeling. Because the NO. “981” the sixth generation semi-submersible platform of column section is divided into three sections, some pillar in the middle of the segment is wide than at both ends for semi-submersible platform provide greater buoyancy it could increase the load of semi-submersible platform. Therefore, in the process of model establishment half submerged platform for the corresponding some simplified, column section for the parametric amplification. the four corners of the floating body are rounded, The Paver divider is used to divide the grid because the four corners of the floating body are rounded and the Isomesh grid is used in the other parts of the straight wall. The total grid number of semi-submersible platforms is 2,264. Fig. 3 shows us the model of Semi-submersible</a:t>
            </a:r>
            <a:r>
              <a:rPr lang="x-none" altLang="zh-CN" sz="4000" dirty="0" smtClean="0">
                <a:latin typeface="Times New Roman" panose="02020603050405020304" pitchFamily="18" charset="0"/>
                <a:cs typeface="Times New Roman" panose="02020603050405020304" pitchFamily="18" charset="0"/>
              </a:rPr>
              <a:t>.</a:t>
            </a:r>
            <a:endParaRPr lang="zh-CN" altLang="zh-CN" sz="4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10915736" y="11076457"/>
            <a:ext cx="8343900" cy="5262979"/>
          </a:xfrm>
          <a:prstGeom prst="rect">
            <a:avLst/>
          </a:prstGeom>
          <a:noFill/>
        </p:spPr>
        <p:txBody>
          <a:bodyPr wrap="square" rtlCol="0">
            <a:spAutoFit/>
          </a:bodyPr>
          <a:lstStyle/>
          <a:p>
            <a:pPr algn="ctr"/>
            <a:r>
              <a:rPr lang="en-US" altLang="zh-CN" sz="4800" b="1" dirty="0">
                <a:latin typeface="Times New Roman" panose="02020603050405020304" pitchFamily="18" charset="0"/>
                <a:cs typeface="Times New Roman" panose="02020603050405020304" pitchFamily="18" charset="0"/>
              </a:rPr>
              <a:t>Li Xu*</a:t>
            </a:r>
            <a:endParaRPr lang="zh-CN" altLang="zh-CN" sz="4800" b="1"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College of Mechanical and Electrical Engineering</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Heilongjiang Institute of Technology</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Harbin, China</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112244320@qq.com</a:t>
            </a:r>
            <a:endParaRPr lang="zh-CN" altLang="zh-CN" sz="48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 y="-9058"/>
            <a:ext cx="24916908" cy="8160288"/>
          </a:xfrm>
          <a:prstGeom prst="rect">
            <a:avLst/>
          </a:prstGeom>
        </p:spPr>
      </p:pic>
      <p:sp>
        <p:nvSpPr>
          <p:cNvPr id="5" name="矩形 4"/>
          <p:cNvSpPr/>
          <p:nvPr/>
        </p:nvSpPr>
        <p:spPr>
          <a:xfrm>
            <a:off x="24911925" y="1410617"/>
            <a:ext cx="10387849" cy="2215991"/>
          </a:xfrm>
          <a:prstGeom prst="rect">
            <a:avLst/>
          </a:prstGeom>
          <a:noFill/>
        </p:spPr>
        <p:txBody>
          <a:bodyPr wrap="square" lIns="91440" tIns="45720" rIns="91440" bIns="45720">
            <a:spAutoFit/>
          </a:bodyPr>
          <a:lstStyle/>
          <a:p>
            <a:pPr algn="ctr"/>
            <a:r>
              <a:rPr lang="en-US" altLang="zh-CN" sz="13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TOCS </a:t>
            </a:r>
            <a:r>
              <a:rPr lang="en-US" altLang="zh-CN" sz="13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2020</a:t>
            </a:r>
            <a:endParaRPr lang="zh-CN" altLang="en-US" sz="13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7" name="文本框 6"/>
          <p:cNvSpPr txBox="1"/>
          <p:nvPr/>
        </p:nvSpPr>
        <p:spPr>
          <a:xfrm>
            <a:off x="26725345" y="5114193"/>
            <a:ext cx="9694138" cy="1015663"/>
          </a:xfrm>
          <a:prstGeom prst="rect">
            <a:avLst/>
          </a:prstGeom>
          <a:noFill/>
        </p:spPr>
        <p:txBody>
          <a:bodyPr wrap="square" rtlCol="0">
            <a:spAutoFit/>
          </a:bodyPr>
          <a:lstStyle/>
          <a:p>
            <a:r>
              <a:rPr lang="en-US" altLang="zh-CN" sz="6000" dirty="0">
                <a:solidFill>
                  <a:schemeClr val="accent1">
                    <a:lumMod val="50000"/>
                  </a:schemeClr>
                </a:solidFill>
                <a:latin typeface="Times New Roman" panose="02020603050405020304" pitchFamily="18" charset="0"/>
                <a:cs typeface="Times New Roman" panose="02020603050405020304" pitchFamily="18" charset="0"/>
              </a:rPr>
              <a:t>December 11-13, 2020</a:t>
            </a:r>
            <a:endParaRPr lang="zh-CN" altLang="en-US" sz="6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9543677" y="11076457"/>
            <a:ext cx="8343900" cy="5262979"/>
          </a:xfrm>
          <a:prstGeom prst="rect">
            <a:avLst/>
          </a:prstGeom>
          <a:noFill/>
        </p:spPr>
        <p:txBody>
          <a:bodyPr wrap="square" rtlCol="0">
            <a:spAutoFit/>
          </a:bodyPr>
          <a:lstStyle/>
          <a:p>
            <a:pPr algn="ctr"/>
            <a:r>
              <a:rPr lang="en-US" altLang="zh-CN" sz="4800" b="1" dirty="0" err="1">
                <a:latin typeface="Times New Roman" panose="02020603050405020304" pitchFamily="18" charset="0"/>
                <a:cs typeface="Times New Roman" panose="02020603050405020304" pitchFamily="18" charset="0"/>
              </a:rPr>
              <a:t>Huanqi</a:t>
            </a:r>
            <a:r>
              <a:rPr lang="en-US" altLang="zh-CN" sz="4800" b="1" dirty="0">
                <a:latin typeface="Times New Roman" panose="02020603050405020304" pitchFamily="18" charset="0"/>
                <a:cs typeface="Times New Roman" panose="02020603050405020304" pitchFamily="18" charset="0"/>
              </a:rPr>
              <a:t> Ye</a:t>
            </a:r>
            <a:endParaRPr lang="zh-CN" altLang="zh-CN" sz="4800" b="1"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College of Mechanical and Electrical Engineering</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Heilongjiang Institute of Technology</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Harbin, China</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2982450852@qq.com</a:t>
            </a:r>
            <a:endParaRPr lang="zh-CN" altLang="zh-CN" sz="48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28171619" y="11076457"/>
            <a:ext cx="8343900" cy="5262979"/>
          </a:xfrm>
          <a:prstGeom prst="rect">
            <a:avLst/>
          </a:prstGeom>
          <a:noFill/>
        </p:spPr>
        <p:txBody>
          <a:bodyPr wrap="square" rtlCol="0">
            <a:spAutoFit/>
          </a:bodyPr>
          <a:lstStyle/>
          <a:p>
            <a:pPr algn="ctr"/>
            <a:r>
              <a:rPr lang="en-US" altLang="zh-CN" sz="4800" b="1" dirty="0" err="1">
                <a:latin typeface="Times New Roman" panose="02020603050405020304" pitchFamily="18" charset="0"/>
                <a:cs typeface="Times New Roman" panose="02020603050405020304" pitchFamily="18" charset="0"/>
              </a:rPr>
              <a:t>Shaojun</a:t>
            </a:r>
            <a:r>
              <a:rPr lang="en-US" altLang="zh-CN" sz="4800" b="1" dirty="0">
                <a:latin typeface="Times New Roman" panose="02020603050405020304" pitchFamily="18" charset="0"/>
                <a:cs typeface="Times New Roman" panose="02020603050405020304" pitchFamily="18" charset="0"/>
              </a:rPr>
              <a:t> An</a:t>
            </a:r>
            <a:endParaRPr lang="zh-CN" altLang="zh-CN" sz="4800" b="1"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College of Mechanical and Electrical Engineering</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Heilongjiang Institute of Technology</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Harbin, China</a:t>
            </a:r>
            <a:endParaRPr lang="zh-CN" altLang="zh-CN" sz="4800" dirty="0">
              <a:latin typeface="Times New Roman" panose="02020603050405020304" pitchFamily="18" charset="0"/>
              <a:cs typeface="Times New Roman" panose="02020603050405020304" pitchFamily="18" charset="0"/>
            </a:endParaRPr>
          </a:p>
          <a:p>
            <a:pPr algn="ctr"/>
            <a:r>
              <a:rPr lang="en-US" altLang="zh-CN" sz="4800" dirty="0">
                <a:latin typeface="Times New Roman" panose="02020603050405020304" pitchFamily="18" charset="0"/>
                <a:cs typeface="Times New Roman" panose="02020603050405020304" pitchFamily="18" charset="0"/>
              </a:rPr>
              <a:t>00an00@163.com</a:t>
            </a:r>
            <a:endParaRPr lang="zh-CN" altLang="zh-CN" sz="4800" dirty="0">
              <a:latin typeface="Times New Roman" panose="02020603050405020304" pitchFamily="18" charset="0"/>
              <a:cs typeface="Times New Roman" panose="02020603050405020304" pitchFamily="18" charset="0"/>
            </a:endParaRPr>
          </a:p>
        </p:txBody>
      </p:sp>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91" y="43345010"/>
            <a:ext cx="7301571" cy="4889590"/>
          </a:xfrm>
          <a:prstGeom prst="rect">
            <a:avLst/>
          </a:prstGeom>
        </p:spPr>
      </p:pic>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877" y="42226041"/>
            <a:ext cx="6823188" cy="6552963"/>
          </a:xfrm>
          <a:prstGeom prst="rect">
            <a:avLst/>
          </a:prstGeom>
        </p:spPr>
      </p:pic>
      <p:sp>
        <p:nvSpPr>
          <p:cNvPr id="45" name="文本框 44"/>
          <p:cNvSpPr txBox="1"/>
          <p:nvPr/>
        </p:nvSpPr>
        <p:spPr>
          <a:xfrm>
            <a:off x="33117" y="49720500"/>
            <a:ext cx="7810009" cy="707886"/>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Fig. 1. The classic floating </a:t>
            </a:r>
            <a:r>
              <a:rPr lang="en-US" altLang="zh-CN" sz="4000" dirty="0" smtClean="0">
                <a:latin typeface="Times New Roman" panose="02020603050405020304" pitchFamily="18" charset="0"/>
                <a:cs typeface="Times New Roman" panose="02020603050405020304" pitchFamily="18" charset="0"/>
              </a:rPr>
              <a:t>structures</a:t>
            </a:r>
            <a:endParaRPr lang="zh-CN" altLang="zh-CN" sz="4000" dirty="0">
              <a:latin typeface="Times New Roman" panose="02020603050405020304" pitchFamily="18" charset="0"/>
              <a:cs typeface="Times New Roman" panose="02020603050405020304" pitchFamily="18" charset="0"/>
            </a:endParaRPr>
          </a:p>
        </p:txBody>
      </p:sp>
      <p:sp>
        <p:nvSpPr>
          <p:cNvPr id="47" name="文本框 46"/>
          <p:cNvSpPr txBox="1"/>
          <p:nvPr/>
        </p:nvSpPr>
        <p:spPr>
          <a:xfrm>
            <a:off x="9041877" y="49257347"/>
            <a:ext cx="7810009" cy="1323439"/>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Fig. 2 the schematic diagram of the slender rod model</a:t>
            </a:r>
            <a:endParaRPr lang="zh-CN" altLang="zh-CN" sz="4000" dirty="0">
              <a:latin typeface="Times New Roman" panose="02020603050405020304" pitchFamily="18" charset="0"/>
              <a:cs typeface="Times New Roman" panose="02020603050405020304" pitchFamily="18" charset="0"/>
            </a:endParaRPr>
          </a:p>
        </p:txBody>
      </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3669" y="18878637"/>
            <a:ext cx="7038975" cy="4410075"/>
          </a:xfrm>
          <a:prstGeom prst="rect">
            <a:avLst/>
          </a:prstGeom>
        </p:spPr>
      </p:pic>
      <p:pic>
        <p:nvPicPr>
          <p:cNvPr id="48" name="图片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11931" y="18354647"/>
            <a:ext cx="6120969" cy="5554551"/>
          </a:xfrm>
          <a:prstGeom prst="rect">
            <a:avLst/>
          </a:prstGeom>
        </p:spPr>
      </p:pic>
      <p:sp>
        <p:nvSpPr>
          <p:cNvPr id="50" name="文本框 49"/>
          <p:cNvSpPr txBox="1"/>
          <p:nvPr/>
        </p:nvSpPr>
        <p:spPr>
          <a:xfrm>
            <a:off x="17174642" y="25162713"/>
            <a:ext cx="9342958" cy="1323439"/>
          </a:xfrm>
          <a:prstGeom prst="rect">
            <a:avLst/>
          </a:prstGeom>
          <a:noFill/>
        </p:spPr>
        <p:txBody>
          <a:bodyPr wrap="square" rtlCol="0">
            <a:spAutoFit/>
          </a:bodyPr>
          <a:lstStyle/>
          <a:p>
            <a:r>
              <a:rPr lang="x-none" altLang="zh-CN" sz="4000" dirty="0">
                <a:latin typeface="Times New Roman" panose="02020603050405020304" pitchFamily="18" charset="0"/>
                <a:cs typeface="Times New Roman" panose="02020603050405020304" pitchFamily="18" charset="0"/>
              </a:rPr>
              <a:t>Fig. 3. The mesh model of Semi-submersible</a:t>
            </a:r>
            <a:endParaRPr lang="zh-CN" altLang="zh-CN" sz="4000" dirty="0">
              <a:latin typeface="Times New Roman" panose="02020603050405020304" pitchFamily="18" charset="0"/>
              <a:cs typeface="Times New Roman" panose="02020603050405020304" pitchFamily="18" charset="0"/>
            </a:endParaRPr>
          </a:p>
        </p:txBody>
      </p:sp>
      <p:sp>
        <p:nvSpPr>
          <p:cNvPr id="51" name="文本框 50"/>
          <p:cNvSpPr txBox="1"/>
          <p:nvPr/>
        </p:nvSpPr>
        <p:spPr>
          <a:xfrm>
            <a:off x="27845055" y="25003264"/>
            <a:ext cx="7454719" cy="1323439"/>
          </a:xfrm>
          <a:prstGeom prst="rect">
            <a:avLst/>
          </a:prstGeom>
          <a:noFill/>
        </p:spPr>
        <p:txBody>
          <a:bodyPr wrap="square" rtlCol="0">
            <a:spAutoFit/>
          </a:bodyPr>
          <a:lstStyle/>
          <a:p>
            <a:r>
              <a:rPr lang="x-none" altLang="zh-CN" sz="4000" dirty="0">
                <a:latin typeface="Times New Roman" panose="02020603050405020304" pitchFamily="18" charset="0"/>
                <a:cs typeface="Times New Roman" panose="02020603050405020304" pitchFamily="18" charset="0"/>
              </a:rPr>
              <a:t>Fig. 4. The mooring system of Semi-submersible</a:t>
            </a:r>
            <a:endParaRPr lang="zh-CN" altLang="zh-C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14544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1040</Words>
  <Application>Microsoft Office PowerPoint</Application>
  <PresentationFormat>自定义</PresentationFormat>
  <Paragraphs>42</Paragraphs>
  <Slides>1</Slides>
  <Notes>1</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8" baseType="lpstr">
      <vt:lpstr>宋体</vt:lpstr>
      <vt:lpstr>Arial</vt:lpstr>
      <vt:lpstr>Calibri</vt:lpstr>
      <vt:lpstr>Calibri Light</vt:lpstr>
      <vt:lpstr>Times New Roman</vt:lpstr>
      <vt:lpstr>Office 主题</vt:lpstr>
      <vt:lpstr>Equation.DSMT4</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JonMMx 2000</cp:lastModifiedBy>
  <cp:revision>82</cp:revision>
  <dcterms:created xsi:type="dcterms:W3CDTF">2017-06-26T05:33:13Z</dcterms:created>
  <dcterms:modified xsi:type="dcterms:W3CDTF">2021-01-13T02:19:59Z</dcterms:modified>
</cp:coreProperties>
</file>